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3" r:id="rId7"/>
    <p:sldId id="264" r:id="rId8"/>
    <p:sldId id="265" r:id="rId9"/>
    <p:sldId id="266" r:id="rId10"/>
    <p:sldId id="25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AAD17D9-085B-43D5-A668-996FC40974B2}" type="datetimeFigureOut">
              <a:rPr lang="en-CA" smtClean="0"/>
              <a:pPr/>
              <a:t>24/02/2012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FB31F6-4F2C-491C-9C50-CE7202166D0F}"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AD17D9-085B-43D5-A668-996FC40974B2}" type="datetimeFigureOut">
              <a:rPr lang="en-CA" smtClean="0"/>
              <a:pPr/>
              <a:t>24/02/2012</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FB31F6-4F2C-491C-9C50-CE7202166D0F}"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earch.proquest.com.ezproxy.library.uvic.ca/docview.lateralsearchlinkbypubid:lateralsearch/sng/pubtitle/Canadian+Journal+of+Education/$N/37189?t:ac=903202575/fulltext&amp;t:cp=maintain/resultcitationblocks" TargetMode="External"/><Relationship Id="rId2" Type="http://schemas.openxmlformats.org/officeDocument/2006/relationships/hyperlink" Target="http://search.proquest.com.ezproxy.library.uvic.ca/docview.lateralsearchlink:lateralsearch/sng/author/Nguyen,+Mai/$N?t:ac=903202575/fulltext&amp;t:cp=maintain/resultcitationblocks" TargetMode="External"/><Relationship Id="rId1" Type="http://schemas.openxmlformats.org/officeDocument/2006/relationships/slideLayout" Target="../slideLayouts/slideLayout2.xml"/><Relationship Id="rId5" Type="http://schemas.openxmlformats.org/officeDocument/2006/relationships/hyperlink" Target="http://www.culturalsurvival.org/node/10276" TargetMode="External"/><Relationship Id="rId4" Type="http://schemas.openxmlformats.org/officeDocument/2006/relationships/hyperlink" Target="http://search.proquest.com.ezproxy.library.uvic.ca/docview.issuebrowselink:searchpublicationissue/37189/Canadian+Journal+of+Education/02011Y07Y01$232011$3b++Vol.+34+$283$29/34/3?t:ac=903202575/fulltext&amp;t:cp=maintain/resultcitationblock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Aboriginal Languages</a:t>
            </a:r>
            <a:endParaRPr lang="en-CA" dirty="0"/>
          </a:p>
        </p:txBody>
      </p:sp>
      <p:sp>
        <p:nvSpPr>
          <p:cNvPr id="5" name="Content Placeholder 4"/>
          <p:cNvSpPr>
            <a:spLocks noGrp="1"/>
          </p:cNvSpPr>
          <p:nvPr>
            <p:ph sz="half" idx="1"/>
          </p:nvPr>
        </p:nvSpPr>
        <p:spPr/>
        <p:txBody>
          <a:bodyPr>
            <a:normAutofit/>
          </a:bodyPr>
          <a:lstStyle/>
          <a:p>
            <a:pPr>
              <a:buNone/>
            </a:pPr>
            <a:r>
              <a:rPr lang="en-CA" dirty="0" smtClean="0"/>
              <a:t>Why language is important</a:t>
            </a:r>
          </a:p>
          <a:p>
            <a:pPr>
              <a:buNone/>
            </a:pPr>
            <a:endParaRPr lang="en-CA" dirty="0" smtClean="0"/>
          </a:p>
          <a:p>
            <a:r>
              <a:rPr lang="en-CA" dirty="0" smtClean="0"/>
              <a:t>Foundation of a culture</a:t>
            </a:r>
          </a:p>
          <a:p>
            <a:r>
              <a:rPr lang="en-CA" dirty="0" smtClean="0"/>
              <a:t>Role in self-determination</a:t>
            </a:r>
          </a:p>
          <a:p>
            <a:r>
              <a:rPr lang="en-CA" dirty="0" smtClean="0"/>
              <a:t>Positives effects for all people groups</a:t>
            </a:r>
            <a:endParaRPr lang="en-CA" dirty="0"/>
          </a:p>
        </p:txBody>
      </p:sp>
      <p:sp>
        <p:nvSpPr>
          <p:cNvPr id="6" name="Content Placeholder 5"/>
          <p:cNvSpPr>
            <a:spLocks noGrp="1"/>
          </p:cNvSpPr>
          <p:nvPr>
            <p:ph sz="half" idx="2"/>
          </p:nvPr>
        </p:nvSpPr>
        <p:spPr/>
        <p:txBody>
          <a:bodyPr>
            <a:normAutofit/>
          </a:bodyPr>
          <a:lstStyle/>
          <a:p>
            <a:pPr>
              <a:buNone/>
            </a:pPr>
            <a:r>
              <a:rPr lang="en-CA" dirty="0" smtClean="0"/>
              <a:t>Our role in revitalizing</a:t>
            </a:r>
          </a:p>
          <a:p>
            <a:pPr>
              <a:buNone/>
            </a:pPr>
            <a:endParaRPr lang="en-CA" dirty="0" smtClean="0"/>
          </a:p>
          <a:p>
            <a:r>
              <a:rPr lang="en-CA" dirty="0" smtClean="0"/>
              <a:t>Acknowledging the past, present, and future</a:t>
            </a:r>
          </a:p>
          <a:p>
            <a:r>
              <a:rPr lang="en-CA" dirty="0" smtClean="0"/>
              <a:t>Rectifying current </a:t>
            </a:r>
            <a:r>
              <a:rPr lang="en-CA" dirty="0" smtClean="0"/>
              <a:t>imbalances</a:t>
            </a:r>
          </a:p>
          <a:p>
            <a:r>
              <a:rPr lang="en-CA" dirty="0" smtClean="0"/>
              <a:t>Teaching true multiculturalism</a:t>
            </a:r>
            <a:endParaRPr lang="en-C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Sources</a:t>
            </a:r>
            <a:endParaRPr lang="en-CA" dirty="0"/>
          </a:p>
        </p:txBody>
      </p:sp>
      <p:sp>
        <p:nvSpPr>
          <p:cNvPr id="3" name="Content Placeholder 2"/>
          <p:cNvSpPr>
            <a:spLocks noGrp="1"/>
          </p:cNvSpPr>
          <p:nvPr>
            <p:ph idx="1"/>
          </p:nvPr>
        </p:nvSpPr>
        <p:spPr/>
        <p:txBody>
          <a:bodyPr/>
          <a:lstStyle/>
          <a:p>
            <a:pPr>
              <a:buNone/>
            </a:pPr>
            <a:r>
              <a:rPr lang="en-CA" sz="1600" dirty="0" smtClean="0"/>
              <a:t>Aboriginal language knowledge and youth suicide. </a:t>
            </a:r>
            <a:r>
              <a:rPr lang="en-CA" sz="1600" dirty="0" err="1" smtClean="0"/>
              <a:t>Hallet</a:t>
            </a:r>
            <a:r>
              <a:rPr lang="en-CA" sz="1600" dirty="0" smtClean="0"/>
              <a:t>, D., Chandler, M. J., </a:t>
            </a:r>
            <a:r>
              <a:rPr lang="en-CA" sz="1600" dirty="0" err="1" smtClean="0"/>
              <a:t>Lalonde</a:t>
            </a:r>
            <a:r>
              <a:rPr lang="en-CA" sz="1600" dirty="0" smtClean="0"/>
              <a:t>, C. E. Cognitive development 22.3 (2007): 392-399.</a:t>
            </a:r>
          </a:p>
          <a:p>
            <a:pPr>
              <a:buNone/>
            </a:pPr>
            <a:endParaRPr lang="en-CA" sz="1600" dirty="0"/>
          </a:p>
          <a:p>
            <a:pPr>
              <a:buNone/>
            </a:pPr>
            <a:r>
              <a:rPr lang="en-CA" sz="1600" dirty="0" smtClean="0"/>
              <a:t>Closing </a:t>
            </a:r>
            <a:r>
              <a:rPr lang="en-CA" sz="1600" dirty="0"/>
              <a:t>the Education Gap: A Case for Aboriginal Early Childhood Education in Canada, A Look at the Aboriginal </a:t>
            </a:r>
            <a:r>
              <a:rPr lang="en-CA" sz="1600" dirty="0" err="1"/>
              <a:t>Headstart</a:t>
            </a:r>
            <a:r>
              <a:rPr lang="en-CA" sz="1600" dirty="0"/>
              <a:t> </a:t>
            </a:r>
            <a:r>
              <a:rPr lang="en-CA" sz="1600" dirty="0" smtClean="0"/>
              <a:t>Program. </a:t>
            </a:r>
            <a:r>
              <a:rPr lang="en-CA" sz="1600" dirty="0" smtClean="0">
                <a:hlinkClick r:id="rId2" tooltip="Click to search for more items by this author"/>
              </a:rPr>
              <a:t>Nguyen</a:t>
            </a:r>
            <a:r>
              <a:rPr lang="en-CA" sz="1600" dirty="0">
                <a:hlinkClick r:id="rId2" tooltip="Click to search for more items by this author"/>
              </a:rPr>
              <a:t>, Mai</a:t>
            </a:r>
            <a:r>
              <a:rPr lang="en-CA" sz="1600" dirty="0"/>
              <a:t>. </a:t>
            </a:r>
            <a:r>
              <a:rPr lang="en-CA" sz="1600" dirty="0">
                <a:hlinkClick r:id="rId3" tooltip="Click to search for more items from this journal"/>
              </a:rPr>
              <a:t>Canadian Journal of Education</a:t>
            </a:r>
            <a:r>
              <a:rPr lang="en-CA" sz="1600" dirty="0">
                <a:hlinkClick r:id="rId4" tooltip="Click to search for more items from this issue"/>
              </a:rPr>
              <a:t>34. 3</a:t>
            </a:r>
            <a:r>
              <a:rPr lang="en-CA" sz="1600" dirty="0"/>
              <a:t> (2011): </a:t>
            </a:r>
            <a:r>
              <a:rPr lang="en-CA" sz="1600" dirty="0" smtClean="0"/>
              <a:t>229-248</a:t>
            </a:r>
          </a:p>
          <a:p>
            <a:pPr>
              <a:buNone/>
            </a:pPr>
            <a:endParaRPr lang="en-CA" sz="1600" dirty="0"/>
          </a:p>
          <a:p>
            <a:pPr>
              <a:buNone/>
            </a:pPr>
            <a:r>
              <a:rPr lang="en-CA" sz="1600" dirty="0" smtClean="0">
                <a:hlinkClick r:id="rId5"/>
              </a:rPr>
              <a:t>http://www.culturalsurvival.org/node/10276</a:t>
            </a:r>
            <a:r>
              <a:rPr lang="en-CA" sz="1600" dirty="0" smtClean="0"/>
              <a:t>, accessed February 24, 20120.</a:t>
            </a:r>
            <a:endParaRPr lang="en-CA" sz="1600" dirty="0"/>
          </a:p>
          <a:p>
            <a:pPr>
              <a:buNone/>
            </a:pPr>
            <a:endParaRPr lang="en-C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Important of a mother tongue</a:t>
            </a:r>
            <a:endParaRPr lang="en-CA" dirty="0"/>
          </a:p>
        </p:txBody>
      </p:sp>
      <p:sp>
        <p:nvSpPr>
          <p:cNvPr id="6" name="Content Placeholder 5"/>
          <p:cNvSpPr>
            <a:spLocks noGrp="1"/>
          </p:cNvSpPr>
          <p:nvPr>
            <p:ph idx="1"/>
          </p:nvPr>
        </p:nvSpPr>
        <p:spPr/>
        <p:txBody>
          <a:bodyPr/>
          <a:lstStyle/>
          <a:p>
            <a:pPr>
              <a:buNone/>
            </a:pPr>
            <a:r>
              <a:rPr lang="en-CA" i="1" dirty="0"/>
              <a:t>Language is the expression of our culture and our land. We cannot have one without the others. We cannot describe our culture and our land if we do not have language. </a:t>
            </a:r>
            <a:r>
              <a:rPr lang="en-CA" dirty="0" smtClean="0"/>
              <a:t/>
            </a:r>
            <a:br>
              <a:rPr lang="en-CA" dirty="0" smtClean="0"/>
            </a:br>
            <a:r>
              <a:rPr lang="en-CA" dirty="0"/>
              <a:t>(Queensland Indigenous Languages Advisory Committee, 2006 )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Consequences of its loss</a:t>
            </a:r>
            <a:endParaRPr lang="en-CA" dirty="0"/>
          </a:p>
        </p:txBody>
      </p:sp>
      <p:sp>
        <p:nvSpPr>
          <p:cNvPr id="3" name="Content Placeholder 2"/>
          <p:cNvSpPr>
            <a:spLocks noGrp="1"/>
          </p:cNvSpPr>
          <p:nvPr>
            <p:ph idx="1"/>
          </p:nvPr>
        </p:nvSpPr>
        <p:spPr/>
        <p:txBody>
          <a:bodyPr>
            <a:normAutofit lnSpcReduction="10000"/>
          </a:bodyPr>
          <a:lstStyle/>
          <a:p>
            <a:pPr>
              <a:buNone/>
            </a:pPr>
            <a:r>
              <a:rPr lang="en-CA" dirty="0" smtClean="0"/>
              <a:t>Youth Suicide are six times the national average when &gt;50% of a band was not proficient</a:t>
            </a:r>
          </a:p>
          <a:p>
            <a:pPr>
              <a:buNone/>
            </a:pPr>
            <a:endParaRPr lang="en-CA" dirty="0"/>
          </a:p>
          <a:p>
            <a:pPr>
              <a:buNone/>
            </a:pPr>
            <a:r>
              <a:rPr lang="en-CA" dirty="0"/>
              <a:t> </a:t>
            </a:r>
            <a:r>
              <a:rPr lang="en-CA" dirty="0" smtClean="0"/>
              <a:t>Continuing to use Eurocentric education fails to rectify the marginalization of aboriginals</a:t>
            </a:r>
          </a:p>
          <a:p>
            <a:pPr>
              <a:buNone/>
            </a:pPr>
            <a:endParaRPr lang="en-CA" dirty="0" smtClean="0"/>
          </a:p>
          <a:p>
            <a:pPr>
              <a:buNone/>
            </a:pPr>
            <a:r>
              <a:rPr lang="en-CA" dirty="0" smtClean="0"/>
              <a:t>Before the end of the year, several languages with their worldviews and ecological knowledge could be lost</a:t>
            </a:r>
            <a:endParaRPr lang="en-CA" dirty="0"/>
          </a:p>
          <a:p>
            <a:pPr>
              <a:buNone/>
            </a:pPr>
            <a:endParaRPr lang="en-C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Self-Determination</a:t>
            </a:r>
            <a:endParaRPr lang="en-CA" dirty="0"/>
          </a:p>
        </p:txBody>
      </p:sp>
      <p:sp>
        <p:nvSpPr>
          <p:cNvPr id="3" name="Content Placeholder 2"/>
          <p:cNvSpPr>
            <a:spLocks noGrp="1"/>
          </p:cNvSpPr>
          <p:nvPr>
            <p:ph idx="1"/>
          </p:nvPr>
        </p:nvSpPr>
        <p:spPr/>
        <p:txBody>
          <a:bodyPr/>
          <a:lstStyle/>
          <a:p>
            <a:pPr>
              <a:buNone/>
            </a:pPr>
            <a:r>
              <a:rPr lang="en-CA" dirty="0" smtClean="0"/>
              <a:t>True Aboriginal literacy is </a:t>
            </a:r>
            <a:r>
              <a:rPr lang="en-CA" dirty="0" smtClean="0"/>
              <a:t>holistically </a:t>
            </a:r>
            <a:r>
              <a:rPr lang="en-CA" dirty="0" smtClean="0"/>
              <a:t>integrated within everyday life and relationships</a:t>
            </a:r>
          </a:p>
          <a:p>
            <a:pPr>
              <a:buNone/>
            </a:pPr>
            <a:endParaRPr lang="en-CA" dirty="0"/>
          </a:p>
          <a:p>
            <a:pPr>
              <a:buNone/>
            </a:pPr>
            <a:r>
              <a:rPr lang="en-CA" dirty="0" smtClean="0"/>
              <a:t>These relationships provide the framework for aboriginal independence and the hope to overcome the legacy of colonisation</a:t>
            </a:r>
            <a:endParaRPr lang="en-C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Activity</a:t>
            </a:r>
            <a:endParaRPr lang="en-CA" dirty="0"/>
          </a:p>
        </p:txBody>
      </p:sp>
      <p:sp>
        <p:nvSpPr>
          <p:cNvPr id="6" name="Content Placeholder 5"/>
          <p:cNvSpPr>
            <a:spLocks noGrp="1"/>
          </p:cNvSpPr>
          <p:nvPr>
            <p:ph idx="1"/>
          </p:nvPr>
        </p:nvSpPr>
        <p:spPr/>
        <p:txBody>
          <a:bodyPr>
            <a:normAutofit lnSpcReduction="10000"/>
          </a:bodyPr>
          <a:lstStyle/>
          <a:p>
            <a:pPr>
              <a:buNone/>
            </a:pPr>
            <a:r>
              <a:rPr lang="en-CA" dirty="0" smtClean="0"/>
              <a:t>As a teacher, how will you integrate sensitive PLOs and concepts within your area of expertise? How will you meet the needs of both urban and on-reserve aboriginal students?</a:t>
            </a:r>
          </a:p>
          <a:p>
            <a:pPr>
              <a:buNone/>
            </a:pPr>
            <a:endParaRPr lang="en-CA" dirty="0"/>
          </a:p>
          <a:p>
            <a:pPr>
              <a:buNone/>
            </a:pPr>
            <a:r>
              <a:rPr lang="en-CA" dirty="0" smtClean="0"/>
              <a:t>Take time to think then write the outline of  a holistic and meaningful lesson within your discipline for grade 11.</a:t>
            </a:r>
            <a:endParaRPr lang="en-CA"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522514"/>
          </a:xfrm>
        </p:spPr>
        <p:txBody>
          <a:bodyPr>
            <a:normAutofit fontScale="90000"/>
          </a:bodyPr>
          <a:lstStyle/>
          <a:p>
            <a:r>
              <a:rPr lang="en-CA" sz="2400" b="1" dirty="0" smtClean="0"/>
              <a:t>Ethically</a:t>
            </a:r>
            <a:r>
              <a:rPr lang="en-CA" sz="2400" dirty="0" smtClean="0"/>
              <a:t>: The opportunity to begin an authentic </a:t>
            </a:r>
            <a:r>
              <a:rPr lang="en-CA" sz="2400" b="1" dirty="0" smtClean="0"/>
              <a:t>healing</a:t>
            </a:r>
            <a:r>
              <a:rPr lang="en-CA" sz="2400" dirty="0" smtClean="0"/>
              <a:t> process for a </a:t>
            </a:r>
            <a:r>
              <a:rPr lang="en-CA" sz="2400" b="1" dirty="0" smtClean="0"/>
              <a:t>people</a:t>
            </a:r>
            <a:r>
              <a:rPr lang="en-CA" sz="2400" dirty="0" smtClean="0"/>
              <a:t> under attack </a:t>
            </a:r>
            <a:br>
              <a:rPr lang="en-CA" sz="2400" dirty="0" smtClean="0"/>
            </a:br>
            <a:r>
              <a:rPr lang="en-CA" sz="2400" dirty="0" smtClean="0"/>
              <a:t/>
            </a:r>
            <a:br>
              <a:rPr lang="en-CA" sz="2400" dirty="0" smtClean="0"/>
            </a:br>
            <a:r>
              <a:rPr lang="en-CA" sz="2400" b="1" dirty="0" smtClean="0"/>
              <a:t>Culturally</a:t>
            </a:r>
            <a:r>
              <a:rPr lang="en-CA" sz="2400" dirty="0" smtClean="0"/>
              <a:t>: Acceptance based upon mutual </a:t>
            </a:r>
            <a:r>
              <a:rPr lang="en-CA" sz="2400" b="1" dirty="0" smtClean="0"/>
              <a:t>respect</a:t>
            </a:r>
            <a:r>
              <a:rPr lang="en-CA" sz="2400" dirty="0" smtClean="0"/>
              <a:t> and learning is</a:t>
            </a:r>
            <a:r>
              <a:rPr lang="en-CA" sz="2400" b="1" dirty="0" smtClean="0"/>
              <a:t> true </a:t>
            </a:r>
            <a:r>
              <a:rPr lang="en-CA" sz="2400" dirty="0" smtClean="0"/>
              <a:t>multiculturalism (not Eurocentric capitalist melting pots)</a:t>
            </a:r>
            <a:br>
              <a:rPr lang="en-CA" sz="2400" dirty="0" smtClean="0"/>
            </a:br>
            <a:r>
              <a:rPr lang="en-CA" sz="2400" dirty="0" smtClean="0"/>
              <a:t/>
            </a:r>
            <a:br>
              <a:rPr lang="en-CA" sz="2400" dirty="0" smtClean="0"/>
            </a:br>
            <a:r>
              <a:rPr lang="en-CA" sz="2400" b="1" dirty="0" smtClean="0"/>
              <a:t>Economically</a:t>
            </a:r>
            <a:r>
              <a:rPr lang="en-CA" sz="2400" dirty="0" smtClean="0"/>
              <a:t>: </a:t>
            </a:r>
            <a:r>
              <a:rPr lang="en-CA" sz="2400" b="1" dirty="0" smtClean="0"/>
              <a:t>Aboriginal</a:t>
            </a:r>
            <a:r>
              <a:rPr lang="en-CA" sz="2400" dirty="0" smtClean="0"/>
              <a:t> people are </a:t>
            </a:r>
            <a:r>
              <a:rPr lang="en-CA" sz="2400" b="1" dirty="0" smtClean="0"/>
              <a:t>discriminated</a:t>
            </a:r>
            <a:r>
              <a:rPr lang="en-CA" sz="2400" dirty="0" smtClean="0"/>
              <a:t> against via education and stereotypes while the economy is facing a massive worker </a:t>
            </a:r>
            <a:r>
              <a:rPr lang="en-CA" sz="2400" b="1" dirty="0" smtClean="0"/>
              <a:t>shortage</a:t>
            </a:r>
            <a:r>
              <a:rPr lang="en-CA" sz="2400" dirty="0" smtClean="0"/>
              <a:t/>
            </a:r>
            <a:br>
              <a:rPr lang="en-CA" sz="2400" dirty="0" smtClean="0"/>
            </a:br>
            <a:r>
              <a:rPr lang="en-CA" sz="2400" dirty="0" smtClean="0"/>
              <a:t/>
            </a:r>
            <a:br>
              <a:rPr lang="en-CA" sz="2400" dirty="0" smtClean="0"/>
            </a:br>
            <a:r>
              <a:rPr lang="en-CA" sz="2400" b="1" dirty="0" smtClean="0"/>
              <a:t>Educationally</a:t>
            </a:r>
            <a:r>
              <a:rPr lang="en-CA" sz="2400" dirty="0" smtClean="0"/>
              <a:t>: Strengthening the current </a:t>
            </a:r>
            <a:r>
              <a:rPr lang="en-CA" sz="2400" b="1" dirty="0" smtClean="0"/>
              <a:t>curriculum</a:t>
            </a:r>
            <a:r>
              <a:rPr lang="en-CA" sz="2400" dirty="0" smtClean="0"/>
              <a:t> will enable aboriginal, immigrant, and coloniser youth to join the </a:t>
            </a:r>
            <a:r>
              <a:rPr lang="en-CA" sz="2400" b="1" dirty="0" smtClean="0"/>
              <a:t>dialogue</a:t>
            </a:r>
            <a:r>
              <a:rPr lang="en-CA" sz="2400" dirty="0" smtClean="0"/>
              <a:t> on First Nations issues while addressing </a:t>
            </a:r>
            <a:r>
              <a:rPr lang="en-CA" sz="2400" b="1" dirty="0" smtClean="0"/>
              <a:t>racism</a:t>
            </a:r>
            <a:r>
              <a:rPr lang="en-CA" sz="2400" dirty="0" smtClean="0"/>
              <a:t/>
            </a:r>
            <a:br>
              <a:rPr lang="en-CA" sz="2400" dirty="0" smtClean="0"/>
            </a:br>
            <a:endParaRPr lang="en-CA" sz="2400" dirty="0"/>
          </a:p>
        </p:txBody>
      </p:sp>
      <p:sp>
        <p:nvSpPr>
          <p:cNvPr id="3" name="Content Placeholder 2"/>
          <p:cNvSpPr>
            <a:spLocks noGrp="1"/>
          </p:cNvSpPr>
          <p:nvPr>
            <p:ph idx="1"/>
          </p:nvPr>
        </p:nvSpPr>
        <p:spPr>
          <a:xfrm>
            <a:off x="457200" y="4941168"/>
            <a:ext cx="8229600" cy="1184995"/>
          </a:xfrm>
        </p:spPr>
        <p:txBody>
          <a:bodyPr>
            <a:normAutofit fontScale="92500"/>
          </a:bodyPr>
          <a:lstStyle/>
          <a:p>
            <a:pPr>
              <a:buNone/>
            </a:pPr>
            <a:r>
              <a:rPr lang="en-CA" sz="4800" dirty="0" smtClean="0"/>
              <a:t>Aboriginal Well-being is our Own</a:t>
            </a:r>
            <a:endParaRPr lang="en-CA" sz="4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 our practice</a:t>
            </a:r>
            <a:endParaRPr lang="en-CA" dirty="0"/>
          </a:p>
        </p:txBody>
      </p:sp>
      <p:sp>
        <p:nvSpPr>
          <p:cNvPr id="3" name="Content Placeholder 2"/>
          <p:cNvSpPr>
            <a:spLocks noGrp="1"/>
          </p:cNvSpPr>
          <p:nvPr>
            <p:ph idx="1"/>
          </p:nvPr>
        </p:nvSpPr>
        <p:spPr/>
        <p:txBody>
          <a:bodyPr>
            <a:normAutofit lnSpcReduction="10000"/>
          </a:bodyPr>
          <a:lstStyle/>
          <a:p>
            <a:pPr>
              <a:buNone/>
            </a:pPr>
            <a:r>
              <a:rPr lang="en-CA" dirty="0" smtClean="0"/>
              <a:t>Whether we will be teaching first nations 12, social studies, calculus, or biology, we can still make an impact on our students regarding aboriginal knowledge, culture and practices.</a:t>
            </a:r>
          </a:p>
          <a:p>
            <a:pPr>
              <a:buNone/>
            </a:pPr>
            <a:endParaRPr lang="en-CA" dirty="0" smtClean="0"/>
          </a:p>
          <a:p>
            <a:pPr>
              <a:buNone/>
            </a:pPr>
            <a:endParaRPr lang="en-CA" dirty="0" smtClean="0"/>
          </a:p>
          <a:p>
            <a:pPr>
              <a:buNone/>
            </a:pPr>
            <a:r>
              <a:rPr lang="en-CA" i="1" dirty="0" smtClean="0"/>
              <a:t>e.g. </a:t>
            </a:r>
            <a:r>
              <a:rPr lang="en-CA" dirty="0" smtClean="0"/>
              <a:t>Examine FN’s fishing nets culturally and mathematically, Have students create local maps based on indigenous sources</a:t>
            </a:r>
            <a:endParaRPr lang="en-CA"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dirty="0" smtClean="0"/>
              <a:t>Objective History</a:t>
            </a:r>
            <a:endParaRPr lang="en-US" dirty="0"/>
          </a:p>
        </p:txBody>
      </p:sp>
      <p:sp>
        <p:nvSpPr>
          <p:cNvPr id="6" name="Content Placeholder 5"/>
          <p:cNvSpPr>
            <a:spLocks noGrp="1"/>
          </p:cNvSpPr>
          <p:nvPr>
            <p:ph sz="half" idx="1"/>
          </p:nvPr>
        </p:nvSpPr>
        <p:spPr/>
        <p:txBody>
          <a:bodyPr>
            <a:normAutofit lnSpcReduction="10000"/>
          </a:bodyPr>
          <a:lstStyle/>
          <a:p>
            <a:pPr>
              <a:buNone/>
            </a:pPr>
            <a:r>
              <a:rPr lang="en-CA" dirty="0" smtClean="0"/>
              <a:t>Colonisation</a:t>
            </a:r>
          </a:p>
          <a:p>
            <a:pPr>
              <a:buNone/>
            </a:pPr>
            <a:endParaRPr lang="en-CA" dirty="0" smtClean="0"/>
          </a:p>
          <a:p>
            <a:pPr>
              <a:buNone/>
            </a:pPr>
            <a:r>
              <a:rPr lang="en-CA" dirty="0" smtClean="0"/>
              <a:t>Residential School/Scoop</a:t>
            </a:r>
          </a:p>
          <a:p>
            <a:pPr>
              <a:buNone/>
            </a:pPr>
            <a:endParaRPr lang="en-CA" dirty="0" smtClean="0"/>
          </a:p>
          <a:p>
            <a:pPr>
              <a:buNone/>
            </a:pPr>
            <a:endParaRPr lang="en-CA" dirty="0" smtClean="0"/>
          </a:p>
          <a:p>
            <a:pPr>
              <a:buNone/>
            </a:pPr>
            <a:r>
              <a:rPr lang="en-CA" dirty="0" smtClean="0"/>
              <a:t>Current Realities</a:t>
            </a:r>
            <a:endParaRPr lang="en-US" dirty="0"/>
          </a:p>
        </p:txBody>
      </p:sp>
      <p:sp>
        <p:nvSpPr>
          <p:cNvPr id="7" name="Content Placeholder 6"/>
          <p:cNvSpPr>
            <a:spLocks noGrp="1"/>
          </p:cNvSpPr>
          <p:nvPr>
            <p:ph sz="half" idx="2"/>
          </p:nvPr>
        </p:nvSpPr>
        <p:spPr/>
        <p:txBody>
          <a:bodyPr>
            <a:normAutofit lnSpcReduction="10000"/>
          </a:bodyPr>
          <a:lstStyle/>
          <a:p>
            <a:pPr>
              <a:buNone/>
            </a:pPr>
            <a:r>
              <a:rPr lang="en-CA" dirty="0" smtClean="0"/>
              <a:t>Whose story is it?</a:t>
            </a:r>
          </a:p>
          <a:p>
            <a:pPr>
              <a:buNone/>
            </a:pPr>
            <a:endParaRPr lang="en-CA" dirty="0" smtClean="0"/>
          </a:p>
          <a:p>
            <a:pPr>
              <a:buNone/>
            </a:pPr>
            <a:r>
              <a:rPr lang="en-CA" dirty="0" smtClean="0"/>
              <a:t>Chapters on fur trade, one paragraph for this?</a:t>
            </a:r>
          </a:p>
          <a:p>
            <a:pPr>
              <a:buNone/>
            </a:pPr>
            <a:endParaRPr lang="en-CA" dirty="0" smtClean="0"/>
          </a:p>
          <a:p>
            <a:pPr>
              <a:buNone/>
            </a:pPr>
            <a:r>
              <a:rPr lang="en-CA" dirty="0" smtClean="0"/>
              <a:t>Although better addressed through grade 12 courses, more perspectives are needed</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Our role cont’d</a:t>
            </a:r>
            <a:endParaRPr lang="en-CA" dirty="0"/>
          </a:p>
        </p:txBody>
      </p:sp>
      <p:sp>
        <p:nvSpPr>
          <p:cNvPr id="3" name="Content Placeholder 2"/>
          <p:cNvSpPr>
            <a:spLocks noGrp="1"/>
          </p:cNvSpPr>
          <p:nvPr>
            <p:ph idx="1"/>
          </p:nvPr>
        </p:nvSpPr>
        <p:spPr/>
        <p:txBody>
          <a:bodyPr>
            <a:normAutofit lnSpcReduction="10000"/>
          </a:bodyPr>
          <a:lstStyle/>
          <a:p>
            <a:pPr>
              <a:buNone/>
            </a:pPr>
            <a:r>
              <a:rPr lang="en-CA" dirty="0" smtClean="0"/>
              <a:t>As people we can work to learn, become involved, and teach others</a:t>
            </a:r>
          </a:p>
          <a:p>
            <a:pPr>
              <a:buNone/>
            </a:pPr>
            <a:r>
              <a:rPr lang="en-CA" dirty="0" smtClean="0"/>
              <a:t>As teachers we can align instruction with justice, use PLO flexibility to inform, and involve the local FN community</a:t>
            </a:r>
          </a:p>
          <a:p>
            <a:pPr>
              <a:buNone/>
            </a:pPr>
            <a:r>
              <a:rPr lang="en-CA" dirty="0" smtClean="0"/>
              <a:t>As a community, we can interact with FNs and fight against discrimination</a:t>
            </a:r>
          </a:p>
          <a:p>
            <a:pPr>
              <a:buNone/>
            </a:pPr>
            <a:r>
              <a:rPr lang="en-CA" dirty="0" smtClean="0"/>
              <a:t>As a nation, we can remedy the cultural genocide and work to </a:t>
            </a:r>
            <a:r>
              <a:rPr lang="en-CA" smtClean="0"/>
              <a:t>promote healing</a:t>
            </a:r>
            <a:endParaRPr lang="en-CA" dirty="0" smtClean="0"/>
          </a:p>
          <a:p>
            <a:pPr>
              <a:buNone/>
            </a:pPr>
            <a:endParaRPr lang="en-CA"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TotalTime>
  <Words>416</Words>
  <Application>Microsoft Office PowerPoint</Application>
  <PresentationFormat>On-screen Show (4:3)</PresentationFormat>
  <Paragraphs>57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Aboriginal Languages</vt:lpstr>
      <vt:lpstr>Important of a mother tongue</vt:lpstr>
      <vt:lpstr>Consequences of its loss</vt:lpstr>
      <vt:lpstr>Self-Determination</vt:lpstr>
      <vt:lpstr>Activity</vt:lpstr>
      <vt:lpstr>Ethically: The opportunity to begin an authentic healing process for a people under attack   Culturally: Acceptance based upon mutual respect and learning is true multiculturalism (not Eurocentric capitalist melting pots)  Economically: Aboriginal people are discriminated against via education and stereotypes while the economy is facing a massive worker shortage  Educationally: Strengthening the current curriculum will enable aboriginal, immigrant, and coloniser youth to join the dialogue on First Nations issues while addressing racism </vt:lpstr>
      <vt:lpstr>In our practice</vt:lpstr>
      <vt:lpstr>Objective History</vt:lpstr>
      <vt:lpstr>Our role cont’d</vt:lpstr>
      <vt:lpstr>Sources</vt:lpstr>
    </vt:vector>
  </TitlesOfParts>
  <Company>Owner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Aboriginal Languages</dc:title>
  <dc:creator>Daniel</dc:creator>
  <cp:lastModifiedBy>User</cp:lastModifiedBy>
  <cp:revision>11</cp:revision>
  <dcterms:created xsi:type="dcterms:W3CDTF">2012-02-24T13:22:31Z</dcterms:created>
  <dcterms:modified xsi:type="dcterms:W3CDTF">2012-02-24T17:50:05Z</dcterms:modified>
</cp:coreProperties>
</file>